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Arimo" panose="020B0604020202020204" charset="0"/>
      <p:regular r:id="rId12"/>
    </p:embeddedFont>
    <p:embeddedFont>
      <p:font typeface="Arimo Bold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Nunito" panose="020B0604020202020204" pitchFamily="2" charset="0"/>
      <p:regular r:id="rId18"/>
    </p:embeddedFont>
    <p:embeddedFont>
      <p:font typeface="Nunito Bold" panose="020B0604020202020204" charset="0"/>
      <p:regular r:id="rId19"/>
    </p:embeddedFont>
    <p:embeddedFont>
      <p:font typeface="Nunito Bold Bold" panose="020B0604020202020204" charset="0"/>
      <p:regular r:id="rId20"/>
    </p:embeddedFont>
    <p:embeddedFont>
      <p:font typeface="Nunito Sans Black" panose="020B0604020202020204" pitchFamily="2" charset="0"/>
      <p:regular r:id="rId21"/>
    </p:embeddedFont>
    <p:embeddedFont>
      <p:font typeface="Open Sans" panose="020B0604020202020204" pitchFamily="34" charset="0"/>
      <p:regular r:id="rId22"/>
    </p:embeddedFont>
    <p:embeddedFont>
      <p:font typeface="Open Sans Bold" panose="020B0604020202020204" charset="0"/>
      <p:regular r:id="rId23"/>
    </p:embeddedFont>
    <p:embeddedFont>
      <p:font typeface="Open Sans Light" panose="020B0604020202020204" pitchFamily="3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FD5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946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11" Type="http://schemas.openxmlformats.org/officeDocument/2006/relationships/image" Target="../media/image25.sv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1113" b="34661"/>
          <a:stretch>
            <a:fillRect/>
          </a:stretch>
        </p:blipFill>
        <p:spPr>
          <a:xfrm rot="5639570">
            <a:off x="-4421760" y="2671337"/>
            <a:ext cx="12595565" cy="591798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821" r="56483" b="56933"/>
          <a:stretch>
            <a:fillRect/>
          </a:stretch>
        </p:blipFill>
        <p:spPr>
          <a:xfrm rot="-5400000">
            <a:off x="12503632" y="1303331"/>
            <a:ext cx="7228987" cy="433974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2332459" flipH="1">
            <a:off x="14748966" y="7322293"/>
            <a:ext cx="7078068" cy="625443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 rot="-232028">
            <a:off x="15866972" y="5357573"/>
            <a:ext cx="1134974" cy="1956852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3307009" y="2756319"/>
            <a:ext cx="12495267" cy="5748024"/>
            <a:chOff x="0" y="0"/>
            <a:chExt cx="16660355" cy="7664032"/>
          </a:xfrm>
        </p:grpSpPr>
        <p:sp>
          <p:nvSpPr>
            <p:cNvPr id="7" name="TextBox 7"/>
            <p:cNvSpPr txBox="1"/>
            <p:nvPr/>
          </p:nvSpPr>
          <p:spPr>
            <a:xfrm>
              <a:off x="0" y="1840673"/>
              <a:ext cx="16660355" cy="2819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120"/>
                </a:lnSpc>
              </a:pPr>
              <a:r>
                <a:rPr lang="en-US" sz="5100" spc="-51">
                  <a:solidFill>
                    <a:srgbClr val="08224A"/>
                  </a:solidFill>
                  <a:latin typeface="Nunito Bold"/>
                </a:rPr>
                <a:t>Fractal Image Compression with QuadTree Decomposition</a:t>
              </a:r>
            </a:p>
            <a:p>
              <a:pPr algn="ctr">
                <a:lnSpc>
                  <a:spcPts val="4560"/>
                </a:lnSpc>
              </a:pPr>
              <a:r>
                <a:rPr lang="en-US" sz="3800">
                  <a:solidFill>
                    <a:srgbClr val="08224A"/>
                  </a:solidFill>
                  <a:latin typeface="Nunito"/>
                </a:rPr>
                <a:t>using EFA and PCA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79307" y="-123825"/>
              <a:ext cx="15301741" cy="14183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959"/>
                </a:lnSpc>
                <a:spcBef>
                  <a:spcPct val="0"/>
                </a:spcBef>
              </a:pPr>
              <a:r>
                <a:rPr lang="en-US" sz="6399" spc="-63">
                  <a:solidFill>
                    <a:srgbClr val="08224A"/>
                  </a:solidFill>
                  <a:latin typeface="Nunito Bold"/>
                </a:rPr>
                <a:t>HEAD POSE ESTIMATION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679307" y="6739472"/>
              <a:ext cx="15301741" cy="9245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880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2332459" flipH="1">
            <a:off x="14222398" y="9167565"/>
            <a:ext cx="7078068" cy="6254438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2332459" flipH="1">
            <a:off x="11242799" y="8257710"/>
            <a:ext cx="7078068" cy="6254438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8616256" y="501138"/>
            <a:ext cx="1876772" cy="1876772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rot="2332459" flipH="1">
            <a:off x="11242799" y="10101046"/>
            <a:ext cx="7078068" cy="6254438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2172360" y="8924925"/>
            <a:ext cx="5879509" cy="136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65"/>
              </a:lnSpc>
            </a:pPr>
            <a:r>
              <a:rPr lang="en-US" sz="2304">
                <a:solidFill>
                  <a:srgbClr val="F7F5F3"/>
                </a:solidFill>
                <a:latin typeface="Nunito Bold"/>
              </a:rPr>
              <a:t>Paolo Labanca 0522501161</a:t>
            </a:r>
          </a:p>
          <a:p>
            <a:pPr algn="r">
              <a:lnSpc>
                <a:spcPts val="2765"/>
              </a:lnSpc>
              <a:spcBef>
                <a:spcPct val="0"/>
              </a:spcBef>
            </a:pPr>
            <a:r>
              <a:rPr lang="en-US" sz="2304">
                <a:solidFill>
                  <a:srgbClr val="F7F5F3"/>
                </a:solidFill>
                <a:latin typeface="Nunito Bold"/>
              </a:rPr>
              <a:t>Marco Costante 0522501330</a:t>
            </a:r>
          </a:p>
          <a:p>
            <a:pPr algn="r">
              <a:lnSpc>
                <a:spcPts val="2765"/>
              </a:lnSpc>
              <a:spcBef>
                <a:spcPct val="0"/>
              </a:spcBef>
            </a:pPr>
            <a:r>
              <a:rPr lang="en-US" sz="2304">
                <a:solidFill>
                  <a:srgbClr val="F7F5F3"/>
                </a:solidFill>
                <a:latin typeface="Nunito Bold"/>
              </a:rPr>
              <a:t>Maria Giovanna Albanese 0522501356</a:t>
            </a:r>
          </a:p>
          <a:p>
            <a:pPr algn="ctr">
              <a:lnSpc>
                <a:spcPts val="2765"/>
              </a:lnSpc>
              <a:spcBef>
                <a:spcPct val="0"/>
              </a:spcBef>
            </a:pPr>
            <a:endParaRPr lang="en-US" sz="2304">
              <a:solidFill>
                <a:srgbClr val="F7F5F3"/>
              </a:solidFill>
              <a:latin typeface="Nunito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876023" y="8781120"/>
            <a:ext cx="5879509" cy="136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65"/>
              </a:lnSpc>
            </a:pPr>
            <a:r>
              <a:rPr lang="en-US" sz="2304">
                <a:solidFill>
                  <a:srgbClr val="243762"/>
                </a:solidFill>
                <a:latin typeface="Nunito Bold"/>
              </a:rPr>
              <a:t>A cura di:</a:t>
            </a:r>
          </a:p>
          <a:p>
            <a:pPr algn="just">
              <a:lnSpc>
                <a:spcPts val="2765"/>
              </a:lnSpc>
            </a:pPr>
            <a:r>
              <a:rPr lang="en-US" sz="2304">
                <a:solidFill>
                  <a:srgbClr val="243762"/>
                </a:solidFill>
                <a:latin typeface="Nunito Bold"/>
              </a:rPr>
              <a:t>Prof. Michele Nappi</a:t>
            </a:r>
          </a:p>
          <a:p>
            <a:pPr algn="just">
              <a:lnSpc>
                <a:spcPts val="2765"/>
              </a:lnSpc>
            </a:pPr>
            <a:r>
              <a:rPr lang="en-US" sz="2304">
                <a:solidFill>
                  <a:srgbClr val="243762"/>
                </a:solidFill>
                <a:latin typeface="Nunito Bold"/>
              </a:rPr>
              <a:t>Dott.ssa Chiara Pero</a:t>
            </a:r>
          </a:p>
          <a:p>
            <a:pPr algn="just">
              <a:lnSpc>
                <a:spcPts val="2765"/>
              </a:lnSpc>
              <a:spcBef>
                <a:spcPct val="0"/>
              </a:spcBef>
            </a:pPr>
            <a:r>
              <a:rPr lang="en-US" sz="2304">
                <a:solidFill>
                  <a:srgbClr val="243762"/>
                </a:solidFill>
                <a:latin typeface="Nunito Bold"/>
              </a:rPr>
              <a:t>Dott.ssa Carmen Bisogni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551992" y="2123327"/>
            <a:ext cx="7738059" cy="52787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959165" y="2632686"/>
            <a:ext cx="6737930" cy="5021628"/>
            <a:chOff x="0" y="0"/>
            <a:chExt cx="8983907" cy="6695504"/>
          </a:xfrm>
        </p:grpSpPr>
        <p:sp>
          <p:nvSpPr>
            <p:cNvPr id="3" name="TextBox 3"/>
            <p:cNvSpPr txBox="1"/>
            <p:nvPr/>
          </p:nvSpPr>
          <p:spPr>
            <a:xfrm>
              <a:off x="0" y="127353"/>
              <a:ext cx="8983907" cy="24534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3970"/>
                </a:lnSpc>
              </a:pPr>
              <a:r>
                <a:rPr lang="en-US" sz="12700" spc="-127">
                  <a:solidFill>
                    <a:srgbClr val="3884FD"/>
                  </a:solidFill>
                  <a:latin typeface="Nunito Sans Black Bold"/>
                </a:rPr>
                <a:t>Obiettivi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373466"/>
              <a:ext cx="8983907" cy="29459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90881" lvl="1" indent="-345440">
                <a:lnSpc>
                  <a:spcPts val="4480"/>
                </a:lnSpc>
                <a:buFont typeface="Arial"/>
                <a:buChar char="•"/>
              </a:pPr>
              <a:r>
                <a:rPr lang="en-US" sz="3200">
                  <a:solidFill>
                    <a:srgbClr val="243762"/>
                  </a:solidFill>
                  <a:latin typeface="Nunito"/>
                </a:rPr>
                <a:t>Head Pose Estimation </a:t>
              </a:r>
            </a:p>
            <a:p>
              <a:pPr marL="690881" lvl="1" indent="-345440">
                <a:lnSpc>
                  <a:spcPts val="4480"/>
                </a:lnSpc>
                <a:buFont typeface="Arial"/>
                <a:buChar char="•"/>
              </a:pPr>
              <a:r>
                <a:rPr lang="en-US" sz="3200">
                  <a:solidFill>
                    <a:srgbClr val="243762"/>
                  </a:solidFill>
                  <a:latin typeface="Nunito"/>
                </a:rPr>
                <a:t>Fractal Compression</a:t>
              </a:r>
            </a:p>
            <a:p>
              <a:pPr marL="690881" lvl="1" indent="-345440">
                <a:lnSpc>
                  <a:spcPts val="4480"/>
                </a:lnSpc>
                <a:buFont typeface="Arial"/>
                <a:buChar char="•"/>
              </a:pPr>
              <a:r>
                <a:rPr lang="en-US" sz="3200">
                  <a:solidFill>
                    <a:srgbClr val="243762"/>
                  </a:solidFill>
                  <a:latin typeface="Nunito"/>
                </a:rPr>
                <a:t>EFA &amp; PCA</a:t>
              </a:r>
            </a:p>
            <a:p>
              <a:pPr marL="690880" lvl="1" indent="-345440">
                <a:lnSpc>
                  <a:spcPts val="4480"/>
                </a:lnSpc>
                <a:buFont typeface="Arial"/>
                <a:buChar char="•"/>
              </a:pPr>
              <a:r>
                <a:rPr lang="en-US" sz="3200">
                  <a:solidFill>
                    <a:srgbClr val="243762"/>
                  </a:solidFill>
                  <a:latin typeface="Nunito"/>
                </a:rPr>
                <a:t>Regressione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9144000" y="9239250"/>
            <a:ext cx="7589385" cy="0"/>
          </a:xfrm>
          <a:prstGeom prst="line">
            <a:avLst/>
          </a:prstGeom>
          <a:ln w="19050" cap="rnd">
            <a:solidFill>
              <a:srgbClr val="243762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9510269" y="1655716"/>
            <a:ext cx="7749031" cy="766449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7746" y="4159111"/>
            <a:ext cx="3478162" cy="246207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893493" y="3841233"/>
            <a:ext cx="2949049" cy="260453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566442" y="4668314"/>
            <a:ext cx="4781454" cy="239072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008192" y="4230454"/>
            <a:ext cx="3926050" cy="211352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019175"/>
            <a:ext cx="16230600" cy="1228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3884FD"/>
                </a:solidFill>
                <a:latin typeface="Nunito Sans Black"/>
              </a:rPr>
              <a:t>Librerie Utilizzate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0015" y="6949503"/>
            <a:ext cx="4393625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unito Bold"/>
              </a:rPr>
              <a:t>Data </a:t>
            </a:r>
          </a:p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Nunito Bold"/>
              </a:rPr>
              <a:t>Manipulation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172817" y="6949503"/>
            <a:ext cx="4393625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unito Bold"/>
              </a:rPr>
              <a:t>Image </a:t>
            </a:r>
          </a:p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Nunito Bold"/>
              </a:rPr>
              <a:t>processing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760356" y="6949503"/>
            <a:ext cx="4393625" cy="727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Nunito Bold"/>
              </a:rPr>
              <a:t>Data</a:t>
            </a:r>
          </a:p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Nunito Bold"/>
              </a:rPr>
              <a:t> Visualization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894375" y="6949503"/>
            <a:ext cx="4393625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Nunito Bold"/>
              </a:rPr>
              <a:t>Regression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2937320"/>
            <a:ext cx="3545871" cy="265940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148930" y="2937320"/>
            <a:ext cx="2660021" cy="266002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199612" y="2925185"/>
            <a:ext cx="3562051" cy="267153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-10800000">
            <a:off x="12974428" y="3001618"/>
            <a:ext cx="494290" cy="251867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660689" y="5764901"/>
            <a:ext cx="4201949" cy="106350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34251" r="271"/>
          <a:stretch>
            <a:fillRect/>
          </a:stretch>
        </p:blipFill>
        <p:spPr>
          <a:xfrm>
            <a:off x="4825042" y="3885677"/>
            <a:ext cx="1212645" cy="95377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 flipH="1">
            <a:off x="16213929" y="7943266"/>
            <a:ext cx="1400681" cy="1916354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028700" y="1028700"/>
            <a:ext cx="13903876" cy="2147125"/>
            <a:chOff x="0" y="0"/>
            <a:chExt cx="18538501" cy="2862833"/>
          </a:xfrm>
        </p:grpSpPr>
        <p:sp>
          <p:nvSpPr>
            <p:cNvPr id="10" name="TextBox 10"/>
            <p:cNvSpPr txBox="1"/>
            <p:nvPr/>
          </p:nvSpPr>
          <p:spPr>
            <a:xfrm>
              <a:off x="0" y="85725"/>
              <a:ext cx="18538501" cy="1633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349"/>
                </a:lnSpc>
              </a:pPr>
              <a:r>
                <a:rPr lang="en-US" sz="8499" spc="-84">
                  <a:solidFill>
                    <a:srgbClr val="3884FD"/>
                  </a:solidFill>
                  <a:latin typeface="Nunito Sans Black Bold"/>
                </a:rPr>
                <a:t>Pre-Processing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161934"/>
              <a:ext cx="14937998" cy="69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2098691" y="5853104"/>
            <a:ext cx="140589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Nunito Sans Black Bold"/>
              </a:rPr>
              <a:t>Biwi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056601" y="3943798"/>
            <a:ext cx="298752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unito Bold"/>
              </a:rPr>
              <a:t>128 X128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139238" y="3769782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15" name="TextBox 15"/>
          <p:cNvSpPr txBox="1"/>
          <p:nvPr/>
        </p:nvSpPr>
        <p:spPr>
          <a:xfrm>
            <a:off x="7283021" y="6780778"/>
            <a:ext cx="5213779" cy="982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887"/>
              </a:lnSpc>
            </a:pPr>
            <a:r>
              <a:rPr lang="en-US" sz="2776" dirty="0" err="1">
                <a:solidFill>
                  <a:srgbClr val="000000"/>
                </a:solidFill>
                <a:latin typeface="Nunito Bold"/>
              </a:rPr>
              <a:t>min_detection_confidence</a:t>
            </a:r>
            <a:r>
              <a:rPr lang="en-US" sz="2776" dirty="0">
                <a:solidFill>
                  <a:srgbClr val="000000"/>
                </a:solidFill>
                <a:latin typeface="Nunito Bold"/>
              </a:rPr>
              <a:t>=0.5</a:t>
            </a:r>
          </a:p>
          <a:p>
            <a:pPr algn="ctr">
              <a:lnSpc>
                <a:spcPts val="3887"/>
              </a:lnSpc>
            </a:pPr>
            <a:r>
              <a:rPr lang="en-US" sz="2776" dirty="0">
                <a:solidFill>
                  <a:srgbClr val="000000"/>
                </a:solidFill>
                <a:latin typeface="Nunito Bold"/>
              </a:rPr>
              <a:t>model=1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252950" y="8888730"/>
            <a:ext cx="1818799" cy="662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</a:pPr>
            <a:r>
              <a:rPr lang="en-US" sz="3900">
                <a:solidFill>
                  <a:srgbClr val="000000"/>
                </a:solidFill>
                <a:latin typeface="Nunito Bold Bold"/>
              </a:rPr>
              <a:t>517 file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16221" y="2664300"/>
            <a:ext cx="6485786" cy="371531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2124188" y="3307136"/>
            <a:ext cx="1478993" cy="147899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144000" y="6704460"/>
            <a:ext cx="1083985" cy="640906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2909947" y="7726366"/>
            <a:ext cx="12468105" cy="193255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274366" y="866775"/>
            <a:ext cx="8355489" cy="1450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899"/>
              </a:lnSpc>
            </a:pPr>
            <a:r>
              <a:rPr lang="en-US" sz="8499">
                <a:solidFill>
                  <a:srgbClr val="3884FD"/>
                </a:solidFill>
                <a:latin typeface="Nunito Sans Black"/>
              </a:rPr>
              <a:t>Codifica frattale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175288" y="4709928"/>
            <a:ext cx="3376793" cy="1366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41"/>
              </a:lnSpc>
            </a:pPr>
            <a:r>
              <a:rPr lang="en-US" sz="3958">
                <a:solidFill>
                  <a:srgbClr val="3884FD"/>
                </a:solidFill>
                <a:latin typeface="Nunito Bold"/>
              </a:rPr>
              <a:t>Range : 64</a:t>
            </a:r>
          </a:p>
          <a:p>
            <a:pPr algn="ctr">
              <a:lnSpc>
                <a:spcPts val="5541"/>
              </a:lnSpc>
            </a:pPr>
            <a:r>
              <a:rPr lang="en-US" sz="3958">
                <a:solidFill>
                  <a:srgbClr val="3884FD"/>
                </a:solidFill>
                <a:latin typeface="Nunito Bold"/>
              </a:rPr>
              <a:t>Domain :  32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15080" y="4455807"/>
            <a:ext cx="8319529" cy="336665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518220" y="2400300"/>
            <a:ext cx="6934137" cy="498303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67388">
            <a:off x="10888581" y="7614344"/>
            <a:ext cx="1095447" cy="141025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58989" y="857250"/>
            <a:ext cx="2212896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3884FD"/>
                </a:solidFill>
                <a:latin typeface="Nunito Sans Black"/>
              </a:rPr>
              <a:t>EFA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90528" y="2324100"/>
            <a:ext cx="6880860" cy="712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Nunito"/>
              </a:rPr>
              <a:t>"Explorative Factor Analysis"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859991" y="7935376"/>
            <a:ext cx="5768459" cy="1099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90" lvl="1" indent="-345445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Nunito Bold"/>
              </a:rPr>
              <a:t>600 fattori</a:t>
            </a:r>
          </a:p>
          <a:p>
            <a:pPr marL="690890" lvl="1" indent="-345445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Nunito Bold"/>
              </a:rPr>
              <a:t>varianza cumulativa 47,7%</a:t>
            </a:r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2A0133E3-9D95-B0A5-BD31-E49EA3A8A97F}"/>
              </a:ext>
            </a:extLst>
          </p:cNvPr>
          <p:cNvSpPr/>
          <p:nvPr/>
        </p:nvSpPr>
        <p:spPr>
          <a:xfrm>
            <a:off x="12801600" y="6838219"/>
            <a:ext cx="685800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85800" y="3229627"/>
            <a:ext cx="10351943" cy="5816806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966311" y="857250"/>
            <a:ext cx="2418636" cy="154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>
                <a:solidFill>
                  <a:srgbClr val="3884FD"/>
                </a:solidFill>
                <a:latin typeface="Nunito Sans Black"/>
              </a:rPr>
              <a:t>PCA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517157"/>
            <a:ext cx="7573328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40606"/>
                </a:solidFill>
                <a:latin typeface="Nunito"/>
              </a:rPr>
              <a:t>"Principal Component Analysis"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533282" y="4220580"/>
            <a:ext cx="8754718" cy="3024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02"/>
              </a:lnSpc>
            </a:pPr>
            <a:r>
              <a:rPr lang="en-US" sz="4287" dirty="0">
                <a:solidFill>
                  <a:srgbClr val="000000"/>
                </a:solidFill>
                <a:latin typeface="Open Sans"/>
              </a:rPr>
              <a:t>La </a:t>
            </a:r>
            <a:r>
              <a:rPr lang="en-US" sz="4287" dirty="0">
                <a:solidFill>
                  <a:srgbClr val="000000"/>
                </a:solidFill>
                <a:latin typeface="Open Sans Bold"/>
              </a:rPr>
              <a:t>somma </a:t>
            </a:r>
            <a:r>
              <a:rPr lang="en-US" sz="4287" dirty="0" err="1">
                <a:solidFill>
                  <a:srgbClr val="000000"/>
                </a:solidFill>
                <a:latin typeface="Open Sans Bold"/>
              </a:rPr>
              <a:t>delle</a:t>
            </a:r>
            <a:r>
              <a:rPr lang="en-US" sz="4287" dirty="0">
                <a:solidFill>
                  <a:srgbClr val="000000"/>
                </a:solidFill>
                <a:latin typeface="Open Sans Bold"/>
              </a:rPr>
              <a:t> </a:t>
            </a:r>
            <a:r>
              <a:rPr lang="en-US" sz="4287" dirty="0" err="1">
                <a:solidFill>
                  <a:srgbClr val="000000"/>
                </a:solidFill>
                <a:latin typeface="Arimo Bold"/>
              </a:rPr>
              <a:t>varianze</a:t>
            </a:r>
            <a:r>
              <a:rPr lang="en-US" sz="4287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4287" dirty="0" err="1">
                <a:solidFill>
                  <a:srgbClr val="000000"/>
                </a:solidFill>
                <a:latin typeface="Arimo"/>
              </a:rPr>
              <a:t>attribuita</a:t>
            </a:r>
            <a:r>
              <a:rPr lang="en-US" sz="4287" dirty="0">
                <a:solidFill>
                  <a:srgbClr val="000000"/>
                </a:solidFill>
                <a:latin typeface="Arimo"/>
              </a:rPr>
              <a:t> a </a:t>
            </a:r>
            <a:r>
              <a:rPr lang="en-US" sz="4287" dirty="0" err="1">
                <a:solidFill>
                  <a:srgbClr val="000000"/>
                </a:solidFill>
                <a:latin typeface="Arimo"/>
              </a:rPr>
              <a:t>ciascuna</a:t>
            </a:r>
            <a:r>
              <a:rPr lang="en-US" sz="4287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4287" dirty="0" err="1">
                <a:solidFill>
                  <a:srgbClr val="000000"/>
                </a:solidFill>
                <a:latin typeface="Arimo"/>
              </a:rPr>
              <a:t>delle</a:t>
            </a:r>
            <a:r>
              <a:rPr lang="en-US" sz="4287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4287" dirty="0" err="1">
                <a:solidFill>
                  <a:srgbClr val="000000"/>
                </a:solidFill>
                <a:latin typeface="Arimo"/>
              </a:rPr>
              <a:t>componenti</a:t>
            </a:r>
            <a:r>
              <a:rPr lang="en-US" sz="4287" dirty="0">
                <a:solidFill>
                  <a:srgbClr val="000000"/>
                </a:solidFill>
                <a:latin typeface="Arimo"/>
              </a:rPr>
              <a:t> è </a:t>
            </a:r>
            <a:r>
              <a:rPr lang="en-US" sz="4287" dirty="0" err="1">
                <a:solidFill>
                  <a:srgbClr val="000000"/>
                </a:solidFill>
                <a:latin typeface="Arimo"/>
              </a:rPr>
              <a:t>risultata</a:t>
            </a:r>
            <a:r>
              <a:rPr lang="en-US" sz="4287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4287" dirty="0" err="1">
                <a:solidFill>
                  <a:srgbClr val="000000"/>
                </a:solidFill>
                <a:latin typeface="Arimo"/>
              </a:rPr>
              <a:t>pari</a:t>
            </a:r>
            <a:r>
              <a:rPr lang="en-US" sz="4287" dirty="0">
                <a:solidFill>
                  <a:srgbClr val="000000"/>
                </a:solidFill>
                <a:latin typeface="Arimo"/>
              </a:rPr>
              <a:t> al </a:t>
            </a:r>
            <a:r>
              <a:rPr lang="en-US" sz="4287" dirty="0">
                <a:solidFill>
                  <a:srgbClr val="000000"/>
                </a:solidFill>
                <a:latin typeface="Arimo Bold"/>
              </a:rPr>
              <a:t>65.3%</a:t>
            </a:r>
            <a:r>
              <a:rPr lang="en-US" sz="4287" dirty="0">
                <a:solidFill>
                  <a:srgbClr val="000000"/>
                </a:solidFill>
                <a:latin typeface="Arimo"/>
              </a:rPr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67809" y="7681223"/>
            <a:ext cx="2483075" cy="2483075"/>
            <a:chOff x="0" y="0"/>
            <a:chExt cx="3310767" cy="3310767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3310767" cy="3310767"/>
              <a:chOff x="0" y="0"/>
              <a:chExt cx="2540000" cy="254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44053" y="0"/>
                <a:ext cx="2548901" cy="2635658"/>
              </a:xfrm>
              <a:custGeom>
                <a:avLst/>
                <a:gdLst/>
                <a:ahLst/>
                <a:cxnLst/>
                <a:rect l="l" t="t" r="r" b="b"/>
                <a:pathLst>
                  <a:path w="2548901" h="2635658">
                    <a:moveTo>
                      <a:pt x="1225947" y="0"/>
                    </a:moveTo>
                    <a:cubicBezTo>
                      <a:pt x="1884065" y="0"/>
                      <a:pt x="2433152" y="502749"/>
                      <a:pt x="2491027" y="1158317"/>
                    </a:cubicBezTo>
                    <a:cubicBezTo>
                      <a:pt x="2548901" y="1813885"/>
                      <a:pt x="2096387" y="2405057"/>
                      <a:pt x="1448448" y="2520357"/>
                    </a:cubicBezTo>
                    <a:cubicBezTo>
                      <a:pt x="800509" y="2635658"/>
                      <a:pt x="171833" y="2236884"/>
                      <a:pt x="0" y="1601594"/>
                    </a:cubicBezTo>
                    <a:lnTo>
                      <a:pt x="1225947" y="1270000"/>
                    </a:lnTo>
                    <a:close/>
                  </a:path>
                </a:pathLst>
              </a:custGeom>
              <a:solidFill>
                <a:srgbClr val="31356E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-63461" y="0"/>
                <a:ext cx="1333461" cy="1662452"/>
              </a:xfrm>
              <a:custGeom>
                <a:avLst/>
                <a:gdLst/>
                <a:ahLst/>
                <a:cxnLst/>
                <a:rect l="l" t="t" r="r" b="b"/>
                <a:pathLst>
                  <a:path w="1333461" h="1662452">
                    <a:moveTo>
                      <a:pt x="125619" y="1662452"/>
                    </a:moveTo>
                    <a:cubicBezTo>
                      <a:pt x="0" y="1275837"/>
                      <a:pt x="67047" y="852450"/>
                      <a:pt x="305972" y="523564"/>
                    </a:cubicBezTo>
                    <a:cubicBezTo>
                      <a:pt x="544897" y="194678"/>
                      <a:pt x="926823" y="41"/>
                      <a:pt x="1333334" y="0"/>
                    </a:cubicBezTo>
                    <a:lnTo>
                      <a:pt x="1333461" y="1270000"/>
                    </a:lnTo>
                    <a:close/>
                  </a:path>
                </a:pathLst>
              </a:custGeom>
              <a:solidFill>
                <a:srgbClr val="2F5F98"/>
              </a:solidFill>
            </p:spPr>
          </p:sp>
          <p:sp>
            <p:nvSpPr>
              <p:cNvPr id="6" name="Freeform 6"/>
              <p:cNvSpPr/>
              <p:nvPr/>
            </p:nvSpPr>
            <p:spPr>
              <a:xfrm>
                <a:off x="1270000" y="0"/>
                <a:ext cx="127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270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0" y="1270000"/>
                    </a:lnTo>
                    <a:close/>
                  </a:path>
                </a:pathLst>
              </a:custGeom>
              <a:solidFill>
                <a:srgbClr val="2D8BBA"/>
              </a:solidFill>
            </p:spPr>
          </p:sp>
        </p:grp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918809" y="7187756"/>
            <a:ext cx="3192690" cy="273241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 t="995" b="2048"/>
          <a:stretch>
            <a:fillRect/>
          </a:stretch>
        </p:blipFill>
        <p:spPr>
          <a:xfrm>
            <a:off x="9063310" y="2658735"/>
            <a:ext cx="8832368" cy="432458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28700" y="1019175"/>
            <a:ext cx="8672887" cy="952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440"/>
              </a:lnSpc>
              <a:spcBef>
                <a:spcPct val="0"/>
              </a:spcBef>
            </a:pPr>
            <a:r>
              <a:rPr lang="en-US" sz="6200">
                <a:solidFill>
                  <a:srgbClr val="3884FD"/>
                </a:solidFill>
                <a:latin typeface="Nunito Sans Black"/>
              </a:rPr>
              <a:t>Modelli di Regressione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544800" y="8328921"/>
            <a:ext cx="1143662" cy="7007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49"/>
              </a:lnSpc>
            </a:pPr>
            <a:r>
              <a:rPr lang="en-US" sz="2035" dirty="0">
                <a:solidFill>
                  <a:srgbClr val="F4F4F4"/>
                </a:solidFill>
                <a:latin typeface="Open Sans Bold"/>
              </a:rPr>
              <a:t>Test Set</a:t>
            </a:r>
          </a:p>
          <a:p>
            <a:pPr algn="ctr">
              <a:lnSpc>
                <a:spcPts val="2849"/>
              </a:lnSpc>
            </a:pPr>
            <a:r>
              <a:rPr lang="en-US" sz="2035" dirty="0">
                <a:solidFill>
                  <a:srgbClr val="F4F4F4"/>
                </a:solidFill>
                <a:latin typeface="Open Sans Bold"/>
              </a:rPr>
              <a:t>30%</a:t>
            </a:r>
          </a:p>
        </p:txBody>
      </p:sp>
      <p:sp>
        <p:nvSpPr>
          <p:cNvPr id="12" name="TextBox 12"/>
          <p:cNvSpPr txBox="1"/>
          <p:nvPr/>
        </p:nvSpPr>
        <p:spPr>
          <a:xfrm rot="-110975">
            <a:off x="16008961" y="9128863"/>
            <a:ext cx="1451241" cy="6104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07"/>
              </a:lnSpc>
            </a:pPr>
            <a:r>
              <a:rPr lang="en-US" sz="1790" dirty="0">
                <a:solidFill>
                  <a:srgbClr val="F4F4F4"/>
                </a:solidFill>
                <a:latin typeface="Open Sans Bold"/>
              </a:rPr>
              <a:t>Training set</a:t>
            </a:r>
          </a:p>
          <a:p>
            <a:pPr algn="ctr">
              <a:lnSpc>
                <a:spcPts val="2507"/>
              </a:lnSpc>
            </a:pPr>
            <a:r>
              <a:rPr lang="en-US" sz="1790" dirty="0">
                <a:solidFill>
                  <a:srgbClr val="F4F4F4"/>
                </a:solidFill>
                <a:latin typeface="Open Sans Bold"/>
              </a:rPr>
              <a:t>70%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50854" y="7191313"/>
            <a:ext cx="3612833" cy="596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Nunito Bold"/>
              </a:rPr>
              <a:t>Risultati ottenuti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7116" y="9239378"/>
            <a:ext cx="7099166" cy="6807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51"/>
              </a:lnSpc>
            </a:pPr>
            <a:r>
              <a:rPr lang="en-US" sz="1322">
                <a:solidFill>
                  <a:srgbClr val="000000"/>
                </a:solidFill>
                <a:latin typeface="Open Sans Light"/>
              </a:rPr>
              <a:t>[1] Andrea F. Abate, Paola Barra, Chiara Pero, Maurizio </a:t>
            </a:r>
            <a:r>
              <a:rPr lang="en-US" sz="1322">
                <a:solidFill>
                  <a:srgbClr val="000000"/>
                </a:solidFill>
                <a:latin typeface="Arimo"/>
              </a:rPr>
              <a:t>Tucci: Partitioned iterated function systems by regression models for head pose estimation. Machine Vision and Applications, 32(5), pp.1-8 (2021).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202251" y="7191313"/>
            <a:ext cx="2554486" cy="5968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Nunito Bold"/>
              </a:rPr>
              <a:t>Risultati [1] </a:t>
            </a:r>
          </a:p>
        </p:txBody>
      </p:sp>
      <p:pic>
        <p:nvPicPr>
          <p:cNvPr id="18" name="Immagine 1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B7D8F1CB-CDF3-51FC-EBD3-F2783FD5339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8"/>
          <a:stretch/>
        </p:blipFill>
        <p:spPr>
          <a:xfrm>
            <a:off x="604132" y="2295140"/>
            <a:ext cx="7911022" cy="468818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781755">
            <a:off x="2188013" y="5223767"/>
            <a:ext cx="626932" cy="106096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77947" y="3840754"/>
            <a:ext cx="1176871" cy="82969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0" y="7251192"/>
            <a:ext cx="7315200" cy="303580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144000" y="195341"/>
            <a:ext cx="8946627" cy="3143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</a:pPr>
            <a:r>
              <a:rPr lang="en-US" sz="9000" dirty="0" err="1">
                <a:solidFill>
                  <a:srgbClr val="3884FD"/>
                </a:solidFill>
                <a:latin typeface="Nunito Sans Black"/>
              </a:rPr>
              <a:t>Conclusioni</a:t>
            </a:r>
            <a:r>
              <a:rPr lang="en-US" sz="9000" dirty="0">
                <a:solidFill>
                  <a:srgbClr val="3884FD"/>
                </a:solidFill>
                <a:latin typeface="Nunito Sans Black"/>
              </a:rPr>
              <a:t> e </a:t>
            </a:r>
            <a:r>
              <a:rPr lang="en-US" sz="9000" dirty="0" err="1">
                <a:solidFill>
                  <a:srgbClr val="3884FD"/>
                </a:solidFill>
                <a:latin typeface="Nunito Sans Black"/>
              </a:rPr>
              <a:t>sviluppi</a:t>
            </a:r>
            <a:r>
              <a:rPr lang="en-US" sz="9000" dirty="0">
                <a:solidFill>
                  <a:srgbClr val="3884FD"/>
                </a:solidFill>
                <a:latin typeface="Nunito Sans Black"/>
              </a:rPr>
              <a:t> </a:t>
            </a:r>
            <a:r>
              <a:rPr lang="en-US" sz="9000" dirty="0" err="1">
                <a:solidFill>
                  <a:srgbClr val="3884FD"/>
                </a:solidFill>
                <a:latin typeface="Nunito Sans Black"/>
              </a:rPr>
              <a:t>futuri</a:t>
            </a:r>
            <a:endParaRPr lang="en-US" sz="9000" dirty="0">
              <a:solidFill>
                <a:srgbClr val="3884FD"/>
              </a:solidFill>
              <a:latin typeface="Nunito Sans Black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858442" y="5061947"/>
            <a:ext cx="12610981" cy="1384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6" lvl="1" indent="-431803" algn="just">
              <a:lnSpc>
                <a:spcPts val="5600"/>
              </a:lnSpc>
              <a:buFont typeface="Arial"/>
              <a:buChar char="•"/>
            </a:pPr>
            <a:r>
              <a:rPr lang="en-US" sz="4000" dirty="0" err="1">
                <a:solidFill>
                  <a:srgbClr val="3884FD"/>
                </a:solidFill>
                <a:latin typeface="Nunito"/>
              </a:rPr>
              <a:t>Restringere</a:t>
            </a:r>
            <a:r>
              <a:rPr lang="en-US" sz="4000" dirty="0">
                <a:solidFill>
                  <a:srgbClr val="3884FD"/>
                </a:solidFill>
                <a:latin typeface="Nunito"/>
              </a:rPr>
              <a:t> range di </a:t>
            </a:r>
            <a:r>
              <a:rPr lang="en-US" sz="4000" dirty="0" err="1">
                <a:solidFill>
                  <a:srgbClr val="3884FD"/>
                </a:solidFill>
                <a:latin typeface="Nunito"/>
              </a:rPr>
              <a:t>variazione</a:t>
            </a:r>
            <a:r>
              <a:rPr lang="en-US" sz="4000" dirty="0">
                <a:solidFill>
                  <a:srgbClr val="3884FD"/>
                </a:solidFill>
                <a:latin typeface="Nunito"/>
              </a:rPr>
              <a:t> </a:t>
            </a:r>
            <a:r>
              <a:rPr lang="en-US" sz="4000" dirty="0" err="1">
                <a:solidFill>
                  <a:srgbClr val="3884FD"/>
                </a:solidFill>
                <a:latin typeface="Nunito"/>
              </a:rPr>
              <a:t>della</a:t>
            </a:r>
            <a:r>
              <a:rPr lang="en-US" sz="4000" dirty="0">
                <a:solidFill>
                  <a:srgbClr val="3884FD"/>
                </a:solidFill>
                <a:latin typeface="Nunito"/>
              </a:rPr>
              <a:t> </a:t>
            </a:r>
            <a:r>
              <a:rPr lang="en-US" sz="4000" dirty="0" err="1">
                <a:solidFill>
                  <a:srgbClr val="3884FD"/>
                </a:solidFill>
                <a:latin typeface="Nunito"/>
              </a:rPr>
              <a:t>posa</a:t>
            </a:r>
            <a:endParaRPr lang="en-US" sz="4000" dirty="0">
              <a:solidFill>
                <a:srgbClr val="3884FD"/>
              </a:solidFill>
              <a:latin typeface="Nunito"/>
            </a:endParaRPr>
          </a:p>
          <a:p>
            <a:pPr marL="863606" lvl="1" indent="-431803" algn="just">
              <a:lnSpc>
                <a:spcPts val="5600"/>
              </a:lnSpc>
              <a:buFont typeface="Arial"/>
              <a:buChar char="•"/>
            </a:pPr>
            <a:r>
              <a:rPr lang="en-US" sz="4000" dirty="0" err="1">
                <a:solidFill>
                  <a:srgbClr val="3884FD"/>
                </a:solidFill>
                <a:latin typeface="Nunito"/>
              </a:rPr>
              <a:t>Valutare</a:t>
            </a:r>
            <a:r>
              <a:rPr lang="en-US" sz="4000" dirty="0">
                <a:solidFill>
                  <a:srgbClr val="3884FD"/>
                </a:solidFill>
                <a:latin typeface="Nunito"/>
              </a:rPr>
              <a:t> </a:t>
            </a:r>
            <a:r>
              <a:rPr lang="en-US" sz="4000" dirty="0" err="1">
                <a:solidFill>
                  <a:srgbClr val="3884FD"/>
                </a:solidFill>
                <a:latin typeface="Nunito"/>
              </a:rPr>
              <a:t>altri</a:t>
            </a:r>
            <a:r>
              <a:rPr lang="en-US" sz="4000" dirty="0">
                <a:solidFill>
                  <a:srgbClr val="3884FD"/>
                </a:solidFill>
                <a:latin typeface="Nunito"/>
              </a:rPr>
              <a:t> </a:t>
            </a:r>
            <a:r>
              <a:rPr lang="en-US" sz="4000" dirty="0" err="1">
                <a:solidFill>
                  <a:srgbClr val="3884FD"/>
                </a:solidFill>
                <a:latin typeface="Nunito"/>
              </a:rPr>
              <a:t>modelli</a:t>
            </a:r>
            <a:r>
              <a:rPr lang="en-US" sz="4000" dirty="0">
                <a:solidFill>
                  <a:srgbClr val="3884FD"/>
                </a:solidFill>
                <a:latin typeface="Nunito"/>
              </a:rPr>
              <a:t> di </a:t>
            </a:r>
            <a:r>
              <a:rPr lang="en-US" sz="4000" dirty="0" err="1">
                <a:solidFill>
                  <a:srgbClr val="3884FD"/>
                </a:solidFill>
                <a:latin typeface="Nunito"/>
              </a:rPr>
              <a:t>regressione</a:t>
            </a:r>
            <a:r>
              <a:rPr lang="en-US" sz="4000" dirty="0">
                <a:solidFill>
                  <a:srgbClr val="3884FD"/>
                </a:solidFill>
                <a:latin typeface="Nunito"/>
              </a:rPr>
              <a:t> e </a:t>
            </a:r>
            <a:r>
              <a:rPr lang="en-US" sz="4000" dirty="0" err="1">
                <a:solidFill>
                  <a:srgbClr val="3884FD"/>
                </a:solidFill>
                <a:latin typeface="Nunito"/>
              </a:rPr>
              <a:t>classificazione</a:t>
            </a:r>
            <a:endParaRPr lang="en-US" sz="4000" dirty="0">
              <a:solidFill>
                <a:srgbClr val="3884FD"/>
              </a:solidFill>
              <a:latin typeface="Nunit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858442" y="3823484"/>
            <a:ext cx="7144464" cy="778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 dirty="0" err="1">
                <a:solidFill>
                  <a:srgbClr val="3884FD"/>
                </a:solidFill>
                <a:latin typeface="Open Sans"/>
              </a:rPr>
              <a:t>Margini</a:t>
            </a:r>
            <a:r>
              <a:rPr lang="en-US" sz="4600" dirty="0">
                <a:solidFill>
                  <a:srgbClr val="3884FD"/>
                </a:solidFill>
                <a:latin typeface="Open Sans"/>
              </a:rPr>
              <a:t> di </a:t>
            </a:r>
            <a:r>
              <a:rPr lang="en-US" sz="4600" dirty="0" err="1">
                <a:solidFill>
                  <a:srgbClr val="3884FD"/>
                </a:solidFill>
                <a:latin typeface="Open Sans"/>
              </a:rPr>
              <a:t>errore</a:t>
            </a:r>
            <a:r>
              <a:rPr lang="en-US" sz="4600" dirty="0">
                <a:solidFill>
                  <a:srgbClr val="3884FD"/>
                </a:solidFill>
                <a:latin typeface="Open Sans"/>
              </a:rPr>
              <a:t> </a:t>
            </a:r>
            <a:r>
              <a:rPr lang="en-US" sz="4600" dirty="0" err="1">
                <a:solidFill>
                  <a:srgbClr val="3884FD"/>
                </a:solidFill>
                <a:latin typeface="Open Sans"/>
              </a:rPr>
              <a:t>maggiori</a:t>
            </a:r>
            <a:endParaRPr lang="en-US" sz="4600" dirty="0">
              <a:solidFill>
                <a:srgbClr val="3884FD"/>
              </a:solidFill>
              <a:latin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198</Words>
  <Application>Microsoft Office PowerPoint</Application>
  <PresentationFormat>Personalizzato</PresentationFormat>
  <Paragraphs>51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23" baseType="lpstr">
      <vt:lpstr>Nunito Bold</vt:lpstr>
      <vt:lpstr>Calibri</vt:lpstr>
      <vt:lpstr>Nunito Sans Black</vt:lpstr>
      <vt:lpstr>Open Sans Bold</vt:lpstr>
      <vt:lpstr>Open Sans Light</vt:lpstr>
      <vt:lpstr>Open Sans</vt:lpstr>
      <vt:lpstr>Arimo Bold</vt:lpstr>
      <vt:lpstr>Nunito</vt:lpstr>
      <vt:lpstr>Arial</vt:lpstr>
      <vt:lpstr>Nunito Sans Black Bold</vt:lpstr>
      <vt:lpstr>Nunito Bold Bold</vt:lpstr>
      <vt:lpstr>Arimo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 POSE ESTIMATION</dc:title>
  <cp:lastModifiedBy>MARIA GIOVANNA ALBANESE</cp:lastModifiedBy>
  <cp:revision>4</cp:revision>
  <dcterms:created xsi:type="dcterms:W3CDTF">2006-08-16T00:00:00Z</dcterms:created>
  <dcterms:modified xsi:type="dcterms:W3CDTF">2022-06-19T14:58:35Z</dcterms:modified>
  <dc:identifier>DAFDxJLlTQU</dc:identifier>
</cp:coreProperties>
</file>